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7" r:id="rId2"/>
    <p:sldId id="256" r:id="rId3"/>
    <p:sldId id="284" r:id="rId4"/>
    <p:sldId id="260" r:id="rId5"/>
    <p:sldId id="261" r:id="rId6"/>
    <p:sldId id="262" r:id="rId7"/>
    <p:sldId id="263" r:id="rId8"/>
    <p:sldId id="264" r:id="rId9"/>
    <p:sldId id="265" r:id="rId10"/>
    <p:sldId id="269" r:id="rId11"/>
    <p:sldId id="270" r:id="rId12"/>
    <p:sldId id="266" r:id="rId13"/>
    <p:sldId id="271" r:id="rId14"/>
    <p:sldId id="272" r:id="rId15"/>
    <p:sldId id="273" r:id="rId16"/>
    <p:sldId id="268" r:id="rId17"/>
    <p:sldId id="267" r:id="rId18"/>
    <p:sldId id="274" r:id="rId19"/>
    <p:sldId id="275" r:id="rId20"/>
    <p:sldId id="278" r:id="rId21"/>
    <p:sldId id="280" r:id="rId22"/>
    <p:sldId id="282" r:id="rId23"/>
    <p:sldId id="281" r:id="rId24"/>
    <p:sldId id="283" r:id="rId25"/>
    <p:sldId id="279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SamsungOne 450C" panose="020B0506030303020204" charset="0"/>
      <p:regular r:id="rId37"/>
    </p:embeddedFont>
    <p:embeddedFont>
      <p:font typeface="SamsungOne 800C" panose="020B0906030303020204" charset="0"/>
      <p:bold r:id="rId3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97A"/>
    <a:srgbClr val="3094FF"/>
    <a:srgbClr val="5DCDFF"/>
    <a:srgbClr val="0071BC"/>
    <a:srgbClr val="A0E5FE"/>
    <a:srgbClr val="8864FF"/>
    <a:srgbClr val="00AFFF"/>
    <a:srgbClr val="F98413"/>
    <a:srgbClr val="CC5BAB"/>
    <a:srgbClr val="905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>
      <p:cViewPr varScale="1">
        <p:scale>
          <a:sx n="97" d="100"/>
          <a:sy n="97" d="100"/>
        </p:scale>
        <p:origin x="114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19" d="100"/>
          <a:sy n="119" d="100"/>
        </p:scale>
        <p:origin x="50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21406BB6-5334-4953-BCB4-54DAEFE15D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4903E95-1E5D-4692-8AFB-ABDD9BA99C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06DFB-64CC-432F-B919-D87D3EC99E05}" type="datetimeFigureOut">
              <a:rPr lang="ru-RU" smtClean="0"/>
              <a:t>20.07.2021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F2811C9-CE33-40A5-9CF8-6C069BB47D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0E1CD07-8333-40C2-AE38-AD84A901FB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308B6-9DEA-4904-810B-229D3A1DEC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023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D64DB-6921-4E89-BB57-DA51E8424924}" type="datetimeFigureOut">
              <a:rPr lang="ru-RU" smtClean="0"/>
              <a:t>20.07.2021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9ED0C-BBFD-4690-9EF1-F32FDBA46F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246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gradFill>
          <a:gsLst>
            <a:gs pos="6000">
              <a:schemeClr val="bg1"/>
            </a:gs>
            <a:gs pos="62000">
              <a:srgbClr val="5DCDFF"/>
            </a:gs>
            <a:gs pos="97000">
              <a:srgbClr val="8C62FF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4B8210-E4A7-4FE5-9BA4-3474B681B8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38771" y="1002863"/>
            <a:ext cx="9354802" cy="526207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0325F9ED-FB2E-4ADD-8962-42ED7470AB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5479" r="30931" b="31085"/>
          <a:stretch/>
        </p:blipFill>
        <p:spPr>
          <a:xfrm>
            <a:off x="3323205" y="0"/>
            <a:ext cx="8868796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D5EE4-F580-40F4-BCB2-FA2D3F254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0518" y="1406419"/>
            <a:ext cx="5833281" cy="2227482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rgbClr val="00497A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02E705D-C962-41AC-853C-CF8433608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0518" y="3713056"/>
            <a:ext cx="5833281" cy="1828800"/>
          </a:xfrm>
        </p:spPr>
        <p:txBody>
          <a:bodyPr anchor="ctr">
            <a:norm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rgbClr val="00497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25888C-A95E-4A1F-AA86-46AA5438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497A"/>
                </a:solidFill>
              </a:defRPr>
            </a:lvl1pPr>
          </a:lstStyle>
          <a:p>
            <a:fld id="{112B0F4B-37E6-4319-8F4B-24D1060A079B}" type="datetime1">
              <a:rPr lang="ru-RU" smtClean="0"/>
              <a:pPr/>
              <a:t>20.07.2021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3BF629-A3BD-4A63-88E4-B4C92EA2C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497A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8217BE-D2B2-4E46-A31E-05CD31E3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97A"/>
                </a:solidFill>
              </a:defRPr>
            </a:lvl1pPr>
          </a:lstStyle>
          <a:p>
            <a:fld id="{7870AAFC-F658-4D4F-B37E-DA3BC9CB41D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Прямоугольный треугольник 11">
            <a:extLst>
              <a:ext uri="{FF2B5EF4-FFF2-40B4-BE49-F238E27FC236}">
                <a16:creationId xmlns:a16="http://schemas.microsoft.com/office/drawing/2014/main" id="{CFBF183B-B98F-497F-9D31-BA26CF15B95F}"/>
              </a:ext>
            </a:extLst>
          </p:cNvPr>
          <p:cNvSpPr/>
          <p:nvPr userDrawn="1"/>
        </p:nvSpPr>
        <p:spPr>
          <a:xfrm rot="8100000">
            <a:off x="813790" y="1276789"/>
            <a:ext cx="443552" cy="443552"/>
          </a:xfrm>
          <a:prstGeom prst="rtTriangle">
            <a:avLst/>
          </a:prstGeom>
          <a:noFill/>
          <a:ln w="8572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25A0F228-368F-4E72-AEFA-B8F7A2C64265}"/>
              </a:ext>
            </a:extLst>
          </p:cNvPr>
          <p:cNvSpPr/>
          <p:nvPr userDrawn="1"/>
        </p:nvSpPr>
        <p:spPr>
          <a:xfrm rot="13500000">
            <a:off x="4246229" y="1668722"/>
            <a:ext cx="627903" cy="627903"/>
          </a:xfrm>
          <a:prstGeom prst="rtTriangle">
            <a:avLst/>
          </a:prstGeom>
          <a:noFill/>
          <a:ln w="8572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ый треугольник 14">
            <a:extLst>
              <a:ext uri="{FF2B5EF4-FFF2-40B4-BE49-F238E27FC236}">
                <a16:creationId xmlns:a16="http://schemas.microsoft.com/office/drawing/2014/main" id="{789CF102-F384-4159-BBA3-C403C20908A9}"/>
              </a:ext>
            </a:extLst>
          </p:cNvPr>
          <p:cNvSpPr/>
          <p:nvPr userDrawn="1"/>
        </p:nvSpPr>
        <p:spPr>
          <a:xfrm rot="13500000">
            <a:off x="241646" y="5444620"/>
            <a:ext cx="627903" cy="627903"/>
          </a:xfrm>
          <a:prstGeom prst="rtTriangle">
            <a:avLst/>
          </a:prstGeom>
          <a:noFill/>
          <a:ln w="8572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ый треугольник 15">
            <a:extLst>
              <a:ext uri="{FF2B5EF4-FFF2-40B4-BE49-F238E27FC236}">
                <a16:creationId xmlns:a16="http://schemas.microsoft.com/office/drawing/2014/main" id="{AF8265A1-CAD2-4652-B16C-F2E19FD81F2F}"/>
              </a:ext>
            </a:extLst>
          </p:cNvPr>
          <p:cNvSpPr/>
          <p:nvPr userDrawn="1"/>
        </p:nvSpPr>
        <p:spPr>
          <a:xfrm rot="8100000">
            <a:off x="3490418" y="718813"/>
            <a:ext cx="340269" cy="340269"/>
          </a:xfrm>
          <a:prstGeom prst="rtTriangle">
            <a:avLst/>
          </a:prstGeom>
          <a:noFill/>
          <a:ln w="85725">
            <a:gradFill>
              <a:gsLst>
                <a:gs pos="0">
                  <a:srgbClr val="CC5BAB"/>
                </a:gs>
                <a:gs pos="100000">
                  <a:srgbClr val="F9841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ый треугольник 16">
            <a:extLst>
              <a:ext uri="{FF2B5EF4-FFF2-40B4-BE49-F238E27FC236}">
                <a16:creationId xmlns:a16="http://schemas.microsoft.com/office/drawing/2014/main" id="{9B0330C4-C5DD-4328-9BC7-57E1A77F6C10}"/>
              </a:ext>
            </a:extLst>
          </p:cNvPr>
          <p:cNvSpPr/>
          <p:nvPr userDrawn="1"/>
        </p:nvSpPr>
        <p:spPr>
          <a:xfrm rot="8100000">
            <a:off x="3688713" y="5151587"/>
            <a:ext cx="340269" cy="340269"/>
          </a:xfrm>
          <a:prstGeom prst="rtTriangle">
            <a:avLst/>
          </a:prstGeom>
          <a:noFill/>
          <a:ln w="85725">
            <a:gradFill>
              <a:gsLst>
                <a:gs pos="0">
                  <a:srgbClr val="CC5BAB"/>
                </a:gs>
                <a:gs pos="100000">
                  <a:srgbClr val="F9841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46B80265-DFAF-44E4-9B95-A2E492A32C17}"/>
              </a:ext>
            </a:extLst>
          </p:cNvPr>
          <p:cNvSpPr/>
          <p:nvPr userDrawn="1"/>
        </p:nvSpPr>
        <p:spPr>
          <a:xfrm>
            <a:off x="5853521" y="573125"/>
            <a:ext cx="556958" cy="75216"/>
          </a:xfrm>
          <a:custGeom>
            <a:avLst/>
            <a:gdLst>
              <a:gd name="connsiteX0" fmla="*/ 0 w 2122226"/>
              <a:gd name="connsiteY0" fmla="*/ 286603 h 286603"/>
              <a:gd name="connsiteX1" fmla="*/ 197892 w 2122226"/>
              <a:gd name="connsiteY1" fmla="*/ 6824 h 286603"/>
              <a:gd name="connsiteX2" fmla="*/ 470847 w 2122226"/>
              <a:gd name="connsiteY2" fmla="*/ 279779 h 286603"/>
              <a:gd name="connsiteX3" fmla="*/ 736978 w 2122226"/>
              <a:gd name="connsiteY3" fmla="*/ 13648 h 286603"/>
              <a:gd name="connsiteX4" fmla="*/ 975814 w 2122226"/>
              <a:gd name="connsiteY4" fmla="*/ 252484 h 286603"/>
              <a:gd name="connsiteX5" fmla="*/ 1228298 w 2122226"/>
              <a:gd name="connsiteY5" fmla="*/ 0 h 286603"/>
              <a:gd name="connsiteX6" fmla="*/ 1480782 w 2122226"/>
              <a:gd name="connsiteY6" fmla="*/ 252484 h 286603"/>
              <a:gd name="connsiteX7" fmla="*/ 1726442 w 2122226"/>
              <a:gd name="connsiteY7" fmla="*/ 6824 h 286603"/>
              <a:gd name="connsiteX8" fmla="*/ 1972102 w 2122226"/>
              <a:gd name="connsiteY8" fmla="*/ 252484 h 286603"/>
              <a:gd name="connsiteX9" fmla="*/ 2122226 w 2122226"/>
              <a:gd name="connsiteY9" fmla="*/ 20472 h 28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2226" h="286603">
                <a:moveTo>
                  <a:pt x="0" y="286603"/>
                </a:moveTo>
                <a:lnTo>
                  <a:pt x="197892" y="6824"/>
                </a:lnTo>
                <a:lnTo>
                  <a:pt x="470847" y="279779"/>
                </a:lnTo>
                <a:lnTo>
                  <a:pt x="736978" y="13648"/>
                </a:lnTo>
                <a:lnTo>
                  <a:pt x="975814" y="252484"/>
                </a:lnTo>
                <a:lnTo>
                  <a:pt x="1228298" y="0"/>
                </a:lnTo>
                <a:lnTo>
                  <a:pt x="1480782" y="252484"/>
                </a:lnTo>
                <a:lnTo>
                  <a:pt x="1726442" y="6824"/>
                </a:lnTo>
                <a:lnTo>
                  <a:pt x="1972102" y="252484"/>
                </a:lnTo>
                <a:lnTo>
                  <a:pt x="2122226" y="20472"/>
                </a:lnTo>
              </a:path>
            </a:pathLst>
          </a:custGeom>
          <a:noFill/>
          <a:ln w="34925">
            <a:gradFill>
              <a:gsLst>
                <a:gs pos="0">
                  <a:srgbClr val="00AFFF"/>
                </a:gs>
                <a:gs pos="100000">
                  <a:srgbClr val="8864FF"/>
                </a:gs>
              </a:gsLst>
              <a:lin ang="7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10C2B20E-A830-482D-9E71-F29AC39BF8FB}"/>
              </a:ext>
            </a:extLst>
          </p:cNvPr>
          <p:cNvSpPr/>
          <p:nvPr userDrawn="1"/>
        </p:nvSpPr>
        <p:spPr>
          <a:xfrm>
            <a:off x="1130668" y="3065167"/>
            <a:ext cx="556958" cy="75216"/>
          </a:xfrm>
          <a:custGeom>
            <a:avLst/>
            <a:gdLst>
              <a:gd name="connsiteX0" fmla="*/ 0 w 2122226"/>
              <a:gd name="connsiteY0" fmla="*/ 286603 h 286603"/>
              <a:gd name="connsiteX1" fmla="*/ 197892 w 2122226"/>
              <a:gd name="connsiteY1" fmla="*/ 6824 h 286603"/>
              <a:gd name="connsiteX2" fmla="*/ 470847 w 2122226"/>
              <a:gd name="connsiteY2" fmla="*/ 279779 h 286603"/>
              <a:gd name="connsiteX3" fmla="*/ 736978 w 2122226"/>
              <a:gd name="connsiteY3" fmla="*/ 13648 h 286603"/>
              <a:gd name="connsiteX4" fmla="*/ 975814 w 2122226"/>
              <a:gd name="connsiteY4" fmla="*/ 252484 h 286603"/>
              <a:gd name="connsiteX5" fmla="*/ 1228298 w 2122226"/>
              <a:gd name="connsiteY5" fmla="*/ 0 h 286603"/>
              <a:gd name="connsiteX6" fmla="*/ 1480782 w 2122226"/>
              <a:gd name="connsiteY6" fmla="*/ 252484 h 286603"/>
              <a:gd name="connsiteX7" fmla="*/ 1726442 w 2122226"/>
              <a:gd name="connsiteY7" fmla="*/ 6824 h 286603"/>
              <a:gd name="connsiteX8" fmla="*/ 1972102 w 2122226"/>
              <a:gd name="connsiteY8" fmla="*/ 252484 h 286603"/>
              <a:gd name="connsiteX9" fmla="*/ 2122226 w 2122226"/>
              <a:gd name="connsiteY9" fmla="*/ 20472 h 28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2226" h="286603">
                <a:moveTo>
                  <a:pt x="0" y="286603"/>
                </a:moveTo>
                <a:lnTo>
                  <a:pt x="197892" y="6824"/>
                </a:lnTo>
                <a:lnTo>
                  <a:pt x="470847" y="279779"/>
                </a:lnTo>
                <a:lnTo>
                  <a:pt x="736978" y="13648"/>
                </a:lnTo>
                <a:lnTo>
                  <a:pt x="975814" y="252484"/>
                </a:lnTo>
                <a:lnTo>
                  <a:pt x="1228298" y="0"/>
                </a:lnTo>
                <a:lnTo>
                  <a:pt x="1480782" y="252484"/>
                </a:lnTo>
                <a:lnTo>
                  <a:pt x="1726442" y="6824"/>
                </a:lnTo>
                <a:lnTo>
                  <a:pt x="1972102" y="252484"/>
                </a:lnTo>
                <a:lnTo>
                  <a:pt x="2122226" y="20472"/>
                </a:lnTo>
              </a:path>
            </a:pathLst>
          </a:custGeom>
          <a:noFill/>
          <a:ln w="47625">
            <a:gradFill>
              <a:gsLst>
                <a:gs pos="0">
                  <a:srgbClr val="CC5BAB"/>
                </a:gs>
                <a:gs pos="100000">
                  <a:srgbClr val="F98413"/>
                </a:gs>
              </a:gsLst>
              <a:lin ang="8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70E281E6-C275-41B0-8148-CABD6541204F}"/>
              </a:ext>
            </a:extLst>
          </p:cNvPr>
          <p:cNvSpPr/>
          <p:nvPr userDrawn="1"/>
        </p:nvSpPr>
        <p:spPr>
          <a:xfrm>
            <a:off x="3245400" y="1510140"/>
            <a:ext cx="556958" cy="75216"/>
          </a:xfrm>
          <a:custGeom>
            <a:avLst/>
            <a:gdLst>
              <a:gd name="connsiteX0" fmla="*/ 0 w 2122226"/>
              <a:gd name="connsiteY0" fmla="*/ 286603 h 286603"/>
              <a:gd name="connsiteX1" fmla="*/ 197892 w 2122226"/>
              <a:gd name="connsiteY1" fmla="*/ 6824 h 286603"/>
              <a:gd name="connsiteX2" fmla="*/ 470847 w 2122226"/>
              <a:gd name="connsiteY2" fmla="*/ 279779 h 286603"/>
              <a:gd name="connsiteX3" fmla="*/ 736978 w 2122226"/>
              <a:gd name="connsiteY3" fmla="*/ 13648 h 286603"/>
              <a:gd name="connsiteX4" fmla="*/ 975814 w 2122226"/>
              <a:gd name="connsiteY4" fmla="*/ 252484 h 286603"/>
              <a:gd name="connsiteX5" fmla="*/ 1228298 w 2122226"/>
              <a:gd name="connsiteY5" fmla="*/ 0 h 286603"/>
              <a:gd name="connsiteX6" fmla="*/ 1480782 w 2122226"/>
              <a:gd name="connsiteY6" fmla="*/ 252484 h 286603"/>
              <a:gd name="connsiteX7" fmla="*/ 1726442 w 2122226"/>
              <a:gd name="connsiteY7" fmla="*/ 6824 h 286603"/>
              <a:gd name="connsiteX8" fmla="*/ 1972102 w 2122226"/>
              <a:gd name="connsiteY8" fmla="*/ 252484 h 286603"/>
              <a:gd name="connsiteX9" fmla="*/ 2122226 w 2122226"/>
              <a:gd name="connsiteY9" fmla="*/ 20472 h 28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2226" h="286603">
                <a:moveTo>
                  <a:pt x="0" y="286603"/>
                </a:moveTo>
                <a:lnTo>
                  <a:pt x="197892" y="6824"/>
                </a:lnTo>
                <a:lnTo>
                  <a:pt x="470847" y="279779"/>
                </a:lnTo>
                <a:lnTo>
                  <a:pt x="736978" y="13648"/>
                </a:lnTo>
                <a:lnTo>
                  <a:pt x="975814" y="252484"/>
                </a:lnTo>
                <a:lnTo>
                  <a:pt x="1228298" y="0"/>
                </a:lnTo>
                <a:lnTo>
                  <a:pt x="1480782" y="252484"/>
                </a:lnTo>
                <a:lnTo>
                  <a:pt x="1726442" y="6824"/>
                </a:lnTo>
                <a:lnTo>
                  <a:pt x="1972102" y="252484"/>
                </a:lnTo>
                <a:lnTo>
                  <a:pt x="2122226" y="20472"/>
                </a:lnTo>
              </a:path>
            </a:pathLst>
          </a:custGeom>
          <a:noFill/>
          <a:ln w="34925">
            <a:gradFill>
              <a:gsLst>
                <a:gs pos="0">
                  <a:srgbClr val="00AFFF"/>
                </a:gs>
                <a:gs pos="100000">
                  <a:srgbClr val="8864FF"/>
                </a:gs>
              </a:gsLst>
              <a:lin ang="7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C9933528-0DCA-4F7C-922E-4999CAAD3D5A}"/>
              </a:ext>
            </a:extLst>
          </p:cNvPr>
          <p:cNvSpPr/>
          <p:nvPr userDrawn="1"/>
        </p:nvSpPr>
        <p:spPr>
          <a:xfrm>
            <a:off x="1356679" y="5743968"/>
            <a:ext cx="556958" cy="75216"/>
          </a:xfrm>
          <a:custGeom>
            <a:avLst/>
            <a:gdLst>
              <a:gd name="connsiteX0" fmla="*/ 0 w 2122226"/>
              <a:gd name="connsiteY0" fmla="*/ 286603 h 286603"/>
              <a:gd name="connsiteX1" fmla="*/ 197892 w 2122226"/>
              <a:gd name="connsiteY1" fmla="*/ 6824 h 286603"/>
              <a:gd name="connsiteX2" fmla="*/ 470847 w 2122226"/>
              <a:gd name="connsiteY2" fmla="*/ 279779 h 286603"/>
              <a:gd name="connsiteX3" fmla="*/ 736978 w 2122226"/>
              <a:gd name="connsiteY3" fmla="*/ 13648 h 286603"/>
              <a:gd name="connsiteX4" fmla="*/ 975814 w 2122226"/>
              <a:gd name="connsiteY4" fmla="*/ 252484 h 286603"/>
              <a:gd name="connsiteX5" fmla="*/ 1228298 w 2122226"/>
              <a:gd name="connsiteY5" fmla="*/ 0 h 286603"/>
              <a:gd name="connsiteX6" fmla="*/ 1480782 w 2122226"/>
              <a:gd name="connsiteY6" fmla="*/ 252484 h 286603"/>
              <a:gd name="connsiteX7" fmla="*/ 1726442 w 2122226"/>
              <a:gd name="connsiteY7" fmla="*/ 6824 h 286603"/>
              <a:gd name="connsiteX8" fmla="*/ 1972102 w 2122226"/>
              <a:gd name="connsiteY8" fmla="*/ 252484 h 286603"/>
              <a:gd name="connsiteX9" fmla="*/ 2122226 w 2122226"/>
              <a:gd name="connsiteY9" fmla="*/ 20472 h 28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2226" h="286603">
                <a:moveTo>
                  <a:pt x="0" y="286603"/>
                </a:moveTo>
                <a:lnTo>
                  <a:pt x="197892" y="6824"/>
                </a:lnTo>
                <a:lnTo>
                  <a:pt x="470847" y="279779"/>
                </a:lnTo>
                <a:lnTo>
                  <a:pt x="736978" y="13648"/>
                </a:lnTo>
                <a:lnTo>
                  <a:pt x="975814" y="252484"/>
                </a:lnTo>
                <a:lnTo>
                  <a:pt x="1228298" y="0"/>
                </a:lnTo>
                <a:lnTo>
                  <a:pt x="1480782" y="252484"/>
                </a:lnTo>
                <a:lnTo>
                  <a:pt x="1726442" y="6824"/>
                </a:lnTo>
                <a:lnTo>
                  <a:pt x="1972102" y="252484"/>
                </a:lnTo>
                <a:lnTo>
                  <a:pt x="2122226" y="20472"/>
                </a:lnTo>
              </a:path>
            </a:pathLst>
          </a:custGeom>
          <a:noFill/>
          <a:ln w="47625">
            <a:gradFill>
              <a:gsLst>
                <a:gs pos="0">
                  <a:srgbClr val="CC5BAB"/>
                </a:gs>
                <a:gs pos="100000">
                  <a:srgbClr val="F98413"/>
                </a:gs>
              </a:gsLst>
              <a:lin ang="8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2" name="Прямоугольный треугольник 21">
            <a:extLst>
              <a:ext uri="{FF2B5EF4-FFF2-40B4-BE49-F238E27FC236}">
                <a16:creationId xmlns:a16="http://schemas.microsoft.com/office/drawing/2014/main" id="{6C65F344-A574-4F02-91D3-07FC6E5B5033}"/>
              </a:ext>
            </a:extLst>
          </p:cNvPr>
          <p:cNvSpPr/>
          <p:nvPr userDrawn="1"/>
        </p:nvSpPr>
        <p:spPr>
          <a:xfrm rot="18900000">
            <a:off x="2386678" y="5706960"/>
            <a:ext cx="340269" cy="340269"/>
          </a:xfrm>
          <a:prstGeom prst="rtTriangle">
            <a:avLst/>
          </a:prstGeom>
          <a:noFill/>
          <a:ln w="85725">
            <a:gradFill>
              <a:gsLst>
                <a:gs pos="0">
                  <a:srgbClr val="CC5BAB"/>
                </a:gs>
                <a:gs pos="100000">
                  <a:srgbClr val="F9841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ый треугольник 22">
            <a:extLst>
              <a:ext uri="{FF2B5EF4-FFF2-40B4-BE49-F238E27FC236}">
                <a16:creationId xmlns:a16="http://schemas.microsoft.com/office/drawing/2014/main" id="{7B33F8A4-D60D-488E-81ED-86A3FE6D62E8}"/>
              </a:ext>
            </a:extLst>
          </p:cNvPr>
          <p:cNvSpPr/>
          <p:nvPr userDrawn="1"/>
        </p:nvSpPr>
        <p:spPr>
          <a:xfrm rot="18900000">
            <a:off x="4710131" y="5536795"/>
            <a:ext cx="443552" cy="443552"/>
          </a:xfrm>
          <a:prstGeom prst="rtTriangle">
            <a:avLst/>
          </a:prstGeom>
          <a:noFill/>
          <a:ln w="8572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ый треугольник 23">
            <a:extLst>
              <a:ext uri="{FF2B5EF4-FFF2-40B4-BE49-F238E27FC236}">
                <a16:creationId xmlns:a16="http://schemas.microsoft.com/office/drawing/2014/main" id="{C4E599F6-5CBC-4551-BD6C-077F23AF3941}"/>
              </a:ext>
            </a:extLst>
          </p:cNvPr>
          <p:cNvSpPr/>
          <p:nvPr userDrawn="1"/>
        </p:nvSpPr>
        <p:spPr>
          <a:xfrm rot="18900000">
            <a:off x="7686638" y="5679449"/>
            <a:ext cx="284803" cy="288536"/>
          </a:xfrm>
          <a:prstGeom prst="rtTriangle">
            <a:avLst/>
          </a:prstGeom>
          <a:noFill/>
          <a:ln w="8572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ый треугольник 24">
            <a:extLst>
              <a:ext uri="{FF2B5EF4-FFF2-40B4-BE49-F238E27FC236}">
                <a16:creationId xmlns:a16="http://schemas.microsoft.com/office/drawing/2014/main" id="{11E09F5D-4D01-4972-9F22-02A0248FF409}"/>
              </a:ext>
            </a:extLst>
          </p:cNvPr>
          <p:cNvSpPr/>
          <p:nvPr userDrawn="1"/>
        </p:nvSpPr>
        <p:spPr>
          <a:xfrm rot="18900000">
            <a:off x="11138348" y="5702654"/>
            <a:ext cx="284803" cy="288536"/>
          </a:xfrm>
          <a:prstGeom prst="rtTriangle">
            <a:avLst/>
          </a:prstGeom>
          <a:noFill/>
          <a:ln w="8572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ый треугольник 25">
            <a:extLst>
              <a:ext uri="{FF2B5EF4-FFF2-40B4-BE49-F238E27FC236}">
                <a16:creationId xmlns:a16="http://schemas.microsoft.com/office/drawing/2014/main" id="{1F17356E-9932-4687-822B-7B46265456F4}"/>
              </a:ext>
            </a:extLst>
          </p:cNvPr>
          <p:cNvSpPr/>
          <p:nvPr userDrawn="1"/>
        </p:nvSpPr>
        <p:spPr>
          <a:xfrm rot="8100000">
            <a:off x="9141043" y="1166121"/>
            <a:ext cx="443552" cy="443552"/>
          </a:xfrm>
          <a:prstGeom prst="rtTriangle">
            <a:avLst/>
          </a:prstGeom>
          <a:noFill/>
          <a:ln w="8572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D42E46C-DE70-425F-81D8-30E2BDBFE2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0729" y="81421"/>
            <a:ext cx="2293709" cy="7603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A3B8E78-A92A-4AAC-B03A-C5BFFB9B0D4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76458" y="116632"/>
            <a:ext cx="2342886" cy="72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74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 Слайд">
    <p:bg>
      <p:bgPr>
        <a:gradFill>
          <a:gsLst>
            <a:gs pos="0">
              <a:schemeClr val="bg1"/>
            </a:gs>
            <a:gs pos="38000">
              <a:srgbClr val="5DCDFF"/>
            </a:gs>
            <a:gs pos="64000">
              <a:srgbClr val="8C62FF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F865ADE-93B5-4588-8305-48B2BEC2FEEA}"/>
              </a:ext>
            </a:extLst>
          </p:cNvPr>
          <p:cNvSpPr/>
          <p:nvPr userDrawn="1"/>
        </p:nvSpPr>
        <p:spPr>
          <a:xfrm>
            <a:off x="75143" y="66438"/>
            <a:ext cx="12041715" cy="6725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25888C-A95E-4A1F-AA86-46AA5438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497A"/>
                </a:solidFill>
              </a:defRPr>
            </a:lvl1pPr>
          </a:lstStyle>
          <a:p>
            <a:fld id="{112B0F4B-37E6-4319-8F4B-24D1060A079B}" type="datetime1">
              <a:rPr lang="ru-RU" smtClean="0"/>
              <a:pPr/>
              <a:t>20.07.2021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3BF629-A3BD-4A63-88E4-B4C92EA2C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497A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8217BE-D2B2-4E46-A31E-05CD31E3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97A"/>
                </a:solidFill>
              </a:defRPr>
            </a:lvl1pPr>
          </a:lstStyle>
          <a:p>
            <a:fld id="{7870AAFC-F658-4D4F-B37E-DA3BC9CB41D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Прямоугольный треугольник 11">
            <a:extLst>
              <a:ext uri="{FF2B5EF4-FFF2-40B4-BE49-F238E27FC236}">
                <a16:creationId xmlns:a16="http://schemas.microsoft.com/office/drawing/2014/main" id="{CFBF183B-B98F-497F-9D31-BA26CF15B95F}"/>
              </a:ext>
            </a:extLst>
          </p:cNvPr>
          <p:cNvSpPr/>
          <p:nvPr userDrawn="1"/>
        </p:nvSpPr>
        <p:spPr>
          <a:xfrm rot="8100000">
            <a:off x="463203" y="707191"/>
            <a:ext cx="184546" cy="182731"/>
          </a:xfrm>
          <a:prstGeom prst="rtTriangle">
            <a:avLst/>
          </a:prstGeom>
          <a:noFill/>
          <a:ln w="4127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ый треугольник 15">
            <a:extLst>
              <a:ext uri="{FF2B5EF4-FFF2-40B4-BE49-F238E27FC236}">
                <a16:creationId xmlns:a16="http://schemas.microsoft.com/office/drawing/2014/main" id="{AF8265A1-CAD2-4652-B16C-F2E19FD81F2F}"/>
              </a:ext>
            </a:extLst>
          </p:cNvPr>
          <p:cNvSpPr/>
          <p:nvPr userDrawn="1"/>
        </p:nvSpPr>
        <p:spPr>
          <a:xfrm rot="8100000">
            <a:off x="452221" y="237731"/>
            <a:ext cx="211818" cy="209736"/>
          </a:xfrm>
          <a:prstGeom prst="rtTriangle">
            <a:avLst/>
          </a:prstGeom>
          <a:noFill/>
          <a:ln w="41275">
            <a:gradFill>
              <a:gsLst>
                <a:gs pos="0">
                  <a:srgbClr val="CC5BAB"/>
                </a:gs>
                <a:gs pos="100000">
                  <a:srgbClr val="F9841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345522D5-2C20-4CF3-A8DA-DDA513797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03"/>
            <a:ext cx="8202474" cy="697717"/>
          </a:xfrm>
        </p:spPr>
        <p:txBody>
          <a:bodyPr/>
          <a:lstStyle>
            <a:lvl1pPr>
              <a:lnSpc>
                <a:spcPct val="70000"/>
              </a:lnSpc>
              <a:defRPr>
                <a:solidFill>
                  <a:srgbClr val="00497A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A101BBA-814F-4A7F-8089-D205C47D75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36360" y="90687"/>
            <a:ext cx="2647231" cy="81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9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/>
          <a:srcRect l="-1" r="24796"/>
          <a:stretch/>
        </p:blipFill>
        <p:spPr>
          <a:xfrm>
            <a:off x="7323438" y="6466316"/>
            <a:ext cx="4572000" cy="391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751" y="365125"/>
            <a:ext cx="11557687" cy="104354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751" y="1499286"/>
            <a:ext cx="11557687" cy="4812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-1" r="24796"/>
          <a:stretch/>
        </p:blipFill>
        <p:spPr>
          <a:xfrm>
            <a:off x="5978614" y="-2295"/>
            <a:ext cx="4572000" cy="3588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990" y="-97022"/>
            <a:ext cx="1612568" cy="56657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337751" y="56282"/>
            <a:ext cx="3627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1200" dirty="0">
                <a:solidFill>
                  <a:srgbClr val="727AB9"/>
                </a:solidFill>
                <a:latin typeface="Samsung Sharp Sans" pitchFamily="2" charset="-52"/>
                <a:ea typeface="Samsung Sharp Sans" pitchFamily="2" charset="-52"/>
                <a:cs typeface="Samsung Sharp Sans" pitchFamily="2" charset="-52"/>
              </a:rPr>
              <a:t>Samsung Android Bootcamp 2020</a:t>
            </a:r>
            <a:endParaRPr lang="ru-RU" sz="1600" kern="1200" dirty="0">
              <a:solidFill>
                <a:srgbClr val="727AB9"/>
              </a:solidFill>
              <a:latin typeface="Samsung Sharp Sans" pitchFamily="2" charset="-52"/>
              <a:ea typeface="Samsung Sharp Sans" pitchFamily="2" charset="-52"/>
              <a:cs typeface="Samsung Sharp Sans" pitchFamily="2" charset="-52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l="-1" r="24796"/>
          <a:stretch/>
        </p:blipFill>
        <p:spPr>
          <a:xfrm>
            <a:off x="337751" y="6476256"/>
            <a:ext cx="4572000" cy="39168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36694" y="6466316"/>
            <a:ext cx="558744" cy="365125"/>
          </a:xfrm>
          <a:solidFill>
            <a:schemeClr val="bg1"/>
          </a:solidFill>
        </p:spPr>
        <p:txBody>
          <a:bodyPr/>
          <a:lstStyle>
            <a:lvl1pPr>
              <a:defRPr sz="1400"/>
            </a:lvl1pPr>
          </a:lstStyle>
          <a:p>
            <a:fld id="{E3D43A28-400A-4018-B0E4-53A3B9A6057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724400" y="6514282"/>
            <a:ext cx="278439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  <a:endParaRPr lang="ko-KR" altLang="en-US" sz="1400" dirty="0">
              <a:solidFill>
                <a:schemeClr val="bg1"/>
              </a:solidFill>
              <a:latin typeface="Samsung Sharp Sans Bold" pitchFamily="2" charset="0"/>
              <a:cs typeface="Samsung Sharp Sans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23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/>
          <a:srcRect l="-1" r="24796"/>
          <a:stretch/>
        </p:blipFill>
        <p:spPr>
          <a:xfrm>
            <a:off x="7323438" y="6466316"/>
            <a:ext cx="4572000" cy="391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751" y="365125"/>
            <a:ext cx="11557687" cy="10435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337751" y="1825625"/>
            <a:ext cx="5682049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6223690" y="1825625"/>
            <a:ext cx="5682049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36694" y="6466316"/>
            <a:ext cx="558744" cy="365125"/>
          </a:xfrm>
          <a:solidFill>
            <a:schemeClr val="bg1"/>
          </a:solidFill>
        </p:spPr>
        <p:txBody>
          <a:bodyPr/>
          <a:lstStyle>
            <a:lvl1pPr>
              <a:defRPr sz="1400"/>
            </a:lvl1pPr>
          </a:lstStyle>
          <a:p>
            <a:fld id="{E3D43A28-400A-4018-B0E4-53A3B9A6057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/>
          <a:srcRect l="-1" r="24796"/>
          <a:stretch/>
        </p:blipFill>
        <p:spPr>
          <a:xfrm>
            <a:off x="337751" y="6476256"/>
            <a:ext cx="4572000" cy="391684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4724400" y="6514282"/>
            <a:ext cx="278439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  <a:endParaRPr lang="ko-KR" altLang="en-US" sz="1400" dirty="0">
              <a:solidFill>
                <a:schemeClr val="bg1"/>
              </a:solidFill>
              <a:latin typeface="Samsung Sharp Sans Bold" pitchFamily="2" charset="0"/>
              <a:cs typeface="Samsung Sharp Sans Bold" pitchFamily="2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/>
          <a:srcRect l="-1" r="24796"/>
          <a:stretch/>
        </p:blipFill>
        <p:spPr>
          <a:xfrm>
            <a:off x="5978614" y="-2295"/>
            <a:ext cx="4572000" cy="35881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990" y="-97022"/>
            <a:ext cx="1612568" cy="566578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337751" y="56282"/>
            <a:ext cx="3627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1200" dirty="0">
                <a:solidFill>
                  <a:srgbClr val="727AB9"/>
                </a:solidFill>
                <a:latin typeface="Samsung Sharp Sans" pitchFamily="2" charset="-52"/>
                <a:ea typeface="Samsung Sharp Sans" pitchFamily="2" charset="-52"/>
                <a:cs typeface="Samsung Sharp Sans" pitchFamily="2" charset="-52"/>
              </a:rPr>
              <a:t>Samsung Android Bootcamp 2020</a:t>
            </a:r>
            <a:endParaRPr lang="ru-RU" sz="1600" kern="1200" dirty="0">
              <a:solidFill>
                <a:srgbClr val="727AB9"/>
              </a:solidFill>
              <a:latin typeface="Samsung Sharp Sans" pitchFamily="2" charset="-52"/>
              <a:ea typeface="Samsung Sharp Sans" pitchFamily="2" charset="-52"/>
              <a:cs typeface="Samsung Sharp Sans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40479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DA2AC8-114A-46AC-B35B-396DBE586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7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6DE726-AA14-4FAF-B5F3-2A3EFA0B1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82535"/>
            <a:ext cx="10515600" cy="489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FD4354-4778-468B-91C4-97249FCFD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B0392-6652-4E63-9185-19FE4105AD5C}" type="datetime1">
              <a:rPr lang="ru-RU" smtClean="0"/>
              <a:t>20.07.2021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F4A626-4F6C-42AB-8AFF-12301F581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200E71-06BC-408F-90F3-B595B2DBF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0AAFC-F658-4D4F-B37E-DA3BC9CB41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090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Дата 5">
            <a:extLst>
              <a:ext uri="{FF2B5EF4-FFF2-40B4-BE49-F238E27FC236}">
                <a16:creationId xmlns:a16="http://schemas.microsoft.com/office/drawing/2014/main" id="{0F2A2831-1BF4-41B3-BA8D-215B49F8E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F048-DFDB-4194-AEE4-02DDD855F7A2}" type="datetime1">
              <a:rPr lang="ru-RU" smtClean="0"/>
              <a:t>20.07.2021</a:t>
            </a:fld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21B821-5910-4401-BDB1-D24135D73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AAFC-F658-4D4F-B37E-DA3BC9CB41D6}" type="slidenum">
              <a:rPr lang="ru-RU" smtClean="0"/>
              <a:pPr/>
              <a:t>1</a:t>
            </a:fld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C15A737-58F7-429E-8AEE-98941167E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864" y="1410716"/>
            <a:ext cx="7176120" cy="40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04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Фишки</a:t>
            </a:r>
            <a:r>
              <a:rPr lang="en-US" dirty="0"/>
              <a:t>: </a:t>
            </a:r>
            <a:r>
              <a:rPr lang="ru-RU" dirty="0"/>
              <a:t>размеры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523E0DE-EA64-4127-9FEB-0B9EDB061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4555" y="1533893"/>
            <a:ext cx="802957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</a:rPr>
              <a:t>match_parent</a:t>
            </a:r>
            <a:r>
              <a:rPr kumimoji="0" lang="ru-RU" altLang="ru-RU" sz="4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is </a:t>
            </a:r>
            <a:r>
              <a:rPr kumimoji="0" lang="en-US" altLang="ru-RU" sz="4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kumimoji="0" lang="ru-RU" altLang="ru-RU" sz="4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supported</a:t>
            </a:r>
            <a:endParaRPr lang="en-US" altLang="ru-RU" sz="4800" dirty="0">
              <a:solidFill>
                <a:srgbClr val="242729"/>
              </a:solidFill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4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0dp or </a:t>
            </a:r>
            <a:r>
              <a:rPr kumimoji="0" lang="en-US" altLang="ru-RU" sz="4800" b="0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match_constrains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9DC339-FAE4-4641-A6CF-7C3BF3CF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46" y="3521335"/>
            <a:ext cx="2819399" cy="2327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8732DF-6D6E-4684-88D9-6A7880157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538" y="3566718"/>
            <a:ext cx="3116020" cy="2236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C132BF-60D8-461C-AD08-62F56E918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210" y="3603958"/>
            <a:ext cx="28194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6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CFC5AC72-39F5-4B01-9F1E-6062B2618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9100" y="1501002"/>
            <a:ext cx="7656263" cy="43396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TextView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:id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="@+id/textView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:layout_width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="200dp"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:layout_height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="200dp"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:layout_marginTop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="150dp"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:layout_marginEnd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="150dp"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:background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="@drawable/circle_red"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:gravity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="center"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:text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="Android"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:textColor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="@color/white"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:textSize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="40dp"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:layout_constraintBottom_toBottomOf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="@+id/textView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:layout_constraintEnd_toEndOf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="@+id/textView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:layout_constraintStart_toStartOf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="@+id/textView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:layout_constraintTop_toTopOf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="@+id/textView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Прием</a:t>
            </a:r>
            <a:r>
              <a:rPr lang="en-US" dirty="0"/>
              <a:t>: </a:t>
            </a:r>
            <a:r>
              <a:rPr lang="ru-RU" dirty="0"/>
              <a:t>перекрытия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EC370-C93E-4618-8827-F74D166B8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2215"/>
            <a:ext cx="4883162" cy="2370353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36D053F-D77D-48AC-A97C-ECD7B21C326F}"/>
              </a:ext>
            </a:extLst>
          </p:cNvPr>
          <p:cNvSpPr/>
          <p:nvPr/>
        </p:nvSpPr>
        <p:spPr>
          <a:xfrm rot="15910548">
            <a:off x="3180442" y="4468049"/>
            <a:ext cx="858490" cy="2272062"/>
          </a:xfrm>
          <a:prstGeom prst="downArrow">
            <a:avLst>
              <a:gd name="adj1" fmla="val 3348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A79FF-3B37-4B30-937F-4C03E7EFC608}"/>
              </a:ext>
            </a:extLst>
          </p:cNvPr>
          <p:cNvSpPr txBox="1"/>
          <p:nvPr/>
        </p:nvSpPr>
        <p:spPr>
          <a:xfrm rot="21280727">
            <a:off x="2442473" y="5404025"/>
            <a:ext cx="1810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С-</a:t>
            </a:r>
            <a:r>
              <a:rPr lang="en-US" sz="2000" dirty="0"/>
              <a:t>O</a:t>
            </a:r>
            <a:r>
              <a:rPr lang="ru-RU" sz="2000" dirty="0"/>
              <a:t>В-мещение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2A42BAB-0293-4348-A9C9-C1B58335E565}"/>
              </a:ext>
            </a:extLst>
          </p:cNvPr>
          <p:cNvSpPr/>
          <p:nvPr/>
        </p:nvSpPr>
        <p:spPr>
          <a:xfrm rot="3454696">
            <a:off x="9605361" y="1147576"/>
            <a:ext cx="858490" cy="2272062"/>
          </a:xfrm>
          <a:prstGeom prst="downArrow">
            <a:avLst>
              <a:gd name="adj1" fmla="val 3348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D0FF6B-00FE-49D2-B377-897F5758921E}"/>
              </a:ext>
            </a:extLst>
          </p:cNvPr>
          <p:cNvSpPr txBox="1"/>
          <p:nvPr/>
        </p:nvSpPr>
        <p:spPr>
          <a:xfrm rot="19541198">
            <a:off x="9362370" y="2077565"/>
            <a:ext cx="1344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Смещение</a:t>
            </a:r>
          </a:p>
        </p:txBody>
      </p:sp>
    </p:spTree>
    <p:extLst>
      <p:ext uri="{BB962C8B-B14F-4D97-AF65-F5344CB8AC3E}">
        <p14:creationId xmlns:p14="http://schemas.microsoft.com/office/powerpoint/2010/main" val="853921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105C65-7281-48ED-A5DD-5A0F967A3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1" y="2674870"/>
            <a:ext cx="8630771" cy="3116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Фишки</a:t>
            </a:r>
            <a:r>
              <a:rPr lang="en-US" dirty="0"/>
              <a:t>: align – </a:t>
            </a:r>
            <a:r>
              <a:rPr lang="ru-RU" dirty="0"/>
              <a:t>выравнивание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59D974-DD3D-4963-9648-A3E2915FF04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9172575" y="1241425"/>
            <a:ext cx="3019425" cy="1600200"/>
          </a:xfrm>
          <a:prstGeom prst="rect">
            <a:avLst/>
          </a:prstGeom>
          <a:effectLst>
            <a:outerShdw blurRad="203200" dist="38100" dir="2700000" sx="104000" sy="104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0576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Фишки</a:t>
            </a:r>
            <a:r>
              <a:rPr lang="en-US" dirty="0"/>
              <a:t>: </a:t>
            </a:r>
            <a:r>
              <a:rPr lang="en-US" dirty="0" err="1"/>
              <a:t>gidelines</a:t>
            </a:r>
            <a:r>
              <a:rPr lang="en-US" dirty="0"/>
              <a:t> – </a:t>
            </a:r>
            <a:r>
              <a:rPr lang="ru-RU" dirty="0"/>
              <a:t>направляющие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CCFA8C-7D75-41EF-8EA0-907010DE540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400800" y="1389063"/>
            <a:ext cx="5791200" cy="251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1A428-BA36-4480-92F8-BA72FEB72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520" y="4276613"/>
            <a:ext cx="2686050" cy="156210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6CEE0612-2B33-474E-9AC5-6CEBE8BC2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854" y="4044764"/>
            <a:ext cx="6863379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androidx.constraintlayout.widget.Guideline</a:t>
            </a:r>
            <a:b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:id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="@+id/guideline"</a:t>
            </a:r>
            <a:b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:layout_width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="wrap_content"</a:t>
            </a:r>
            <a:b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:layout_height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="wrap_content"</a:t>
            </a:r>
            <a:b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:orientation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="vertical"</a:t>
            </a:r>
            <a:b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:layout_constraintGuide_percent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="0.40"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852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Фишки</a:t>
            </a:r>
            <a:r>
              <a:rPr lang="en-US" dirty="0"/>
              <a:t>: barriers - </a:t>
            </a:r>
            <a:r>
              <a:rPr lang="ru-RU" dirty="0"/>
              <a:t>барьеры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AFA8D1-CE11-4214-A9EC-AE13685C67C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593850"/>
            <a:ext cx="3105150" cy="1619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44799E-3CC0-4663-9658-425F40DE1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843" y="1513666"/>
            <a:ext cx="5295900" cy="1781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110423-AC19-4D9F-9BCF-079A397EB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36" y="3644122"/>
            <a:ext cx="2837672" cy="230819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88C5915-DCC8-49E9-97ED-DB690C063E14}"/>
              </a:ext>
            </a:extLst>
          </p:cNvPr>
          <p:cNvSpPr/>
          <p:nvPr/>
        </p:nvSpPr>
        <p:spPr>
          <a:xfrm>
            <a:off x="837135" y="4932218"/>
            <a:ext cx="1665919" cy="83388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3915EE9-C5A5-479A-BCED-28830A9CD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985" y="3237773"/>
            <a:ext cx="7237879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androidx.constraintlayout.widget.Barrier</a:t>
            </a:r>
            <a:b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:id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="@+id/barrier"</a:t>
            </a:r>
            <a:b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:layout_width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="wrap_content"</a:t>
            </a:r>
            <a:b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:layout_height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="wrap_content"</a:t>
            </a:r>
            <a:b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:barrierDirection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="right"</a:t>
            </a:r>
            <a:b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:constraint_referenced_ids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="button,text"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C4CF902-CBFE-4DF0-BC59-EF053115A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985" y="5107644"/>
            <a:ext cx="7661072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TextView</a:t>
            </a:r>
            <a:b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:text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="Barrier text"</a:t>
            </a:r>
            <a:b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:layout_constraintStart_toEndOf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="@+id/barrier</a:t>
            </a:r>
            <a:r>
              <a:rPr lang="ru-RU" altLang="ru-RU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endParaRPr kumimoji="0" lang="en-US" altLang="ru-RU" sz="2000" b="1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…</a:t>
            </a: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100087-9CEE-4488-A7B6-C6729EC39F5D}"/>
              </a:ext>
            </a:extLst>
          </p:cNvPr>
          <p:cNvSpPr/>
          <p:nvPr/>
        </p:nvSpPr>
        <p:spPr>
          <a:xfrm>
            <a:off x="8895460" y="4543973"/>
            <a:ext cx="1905218" cy="949949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EE0ACF-67EB-4A4A-BAE8-85A109CC9D5F}"/>
              </a:ext>
            </a:extLst>
          </p:cNvPr>
          <p:cNvSpPr/>
          <p:nvPr/>
        </p:nvSpPr>
        <p:spPr>
          <a:xfrm>
            <a:off x="9558053" y="5535375"/>
            <a:ext cx="2220004" cy="83388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348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Фишки</a:t>
            </a:r>
            <a:r>
              <a:rPr lang="en-US" dirty="0"/>
              <a:t>: chains – </a:t>
            </a:r>
            <a:r>
              <a:rPr lang="ru-RU" dirty="0"/>
              <a:t>цепочки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1472C-E83A-43F0-9AAD-14F462B29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56" y="2154281"/>
            <a:ext cx="10710776" cy="338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17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Фишки</a:t>
            </a:r>
            <a:r>
              <a:rPr lang="en-US" dirty="0"/>
              <a:t>: groups - </a:t>
            </a:r>
            <a:r>
              <a:rPr lang="ru-RU" dirty="0"/>
              <a:t>группировка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CE67DC-7AFA-4023-B6C2-96AF6B2C39F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733550"/>
            <a:ext cx="3676650" cy="339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51C73-C437-4F53-8738-0BB4FA83C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082" y="1408670"/>
            <a:ext cx="3076575" cy="269557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986E31D-3498-4BE6-B7CB-E2CC3C299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1461" y="4339620"/>
            <a:ext cx="7590539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androidx.constraintlayout.widget.Group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:id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="@+id/groupITSchool"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:layout_width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="wrap_content"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:layout_height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="wrap_content"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:constraint_referenced_ids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="textViewA,textViewO,textViewJ" </a:t>
            </a:r>
            <a:endParaRPr kumimoji="0" lang="en-US" altLang="ru-RU" sz="1600" b="1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BB87CF-EC48-4142-B4AF-145911313A4C}"/>
              </a:ext>
            </a:extLst>
          </p:cNvPr>
          <p:cNvSpPr txBox="1"/>
          <p:nvPr/>
        </p:nvSpPr>
        <p:spPr>
          <a:xfrm>
            <a:off x="8681421" y="2038591"/>
            <a:ext cx="278133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5</a:t>
            </a:r>
            <a:r>
              <a:rPr lang="ru-RU" sz="4000" b="1" dirty="0"/>
              <a:t> </a:t>
            </a:r>
            <a:r>
              <a:rPr lang="ru-RU" sz="4000" dirty="0"/>
              <a:t>дочерних</a:t>
            </a:r>
            <a:br>
              <a:rPr lang="ru-RU" sz="4000" dirty="0"/>
            </a:br>
            <a:r>
              <a:rPr lang="ru-RU" sz="4000" dirty="0"/>
              <a:t>объектов</a:t>
            </a:r>
          </a:p>
        </p:txBody>
      </p:sp>
    </p:spTree>
    <p:extLst>
      <p:ext uri="{BB962C8B-B14F-4D97-AF65-F5344CB8AC3E}">
        <p14:creationId xmlns:p14="http://schemas.microsoft.com/office/powerpoint/2010/main" val="3642197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34499A56-E5F9-44E0-8509-10AE2CE81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0677" y="3598504"/>
            <a:ext cx="4547965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TextView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="@style/clockDigit"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:text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="1"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:layout_constraintCircleAngle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="30"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TextView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="@style/clockDigit"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:text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="2"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:layout_constraintCircleAngle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="60"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5533D64-1CD2-4179-AB14-FD156CAA1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824" y="2850041"/>
            <a:ext cx="6942926" cy="1600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style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="clockDigit"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="android:layout_width"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&gt;wrap_content&lt;/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="android:layout_height"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&gt;wrap_content&lt;/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="android:textSize"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&gt;24sp&lt;/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="layout_constraintCircle"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&gt;@+id/textViewCentre&lt;/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kumimoji="0" lang="en-US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 "layout_constraintCircleRadius"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&gt;90dp&lt;/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9C6B4-C64C-4F8D-A23C-E2A1436F3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674" y="4216186"/>
            <a:ext cx="2146497" cy="23416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Фишки</a:t>
            </a:r>
            <a:r>
              <a:rPr lang="en-US" dirty="0"/>
              <a:t>:</a:t>
            </a:r>
            <a:r>
              <a:rPr lang="ru-RU" dirty="0"/>
              <a:t> немного сумасшествия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35000" y="1498600"/>
            <a:ext cx="11557000" cy="4813300"/>
          </a:xfrm>
        </p:spPr>
        <p:txBody>
          <a:bodyPr>
            <a:normAutofit/>
          </a:bodyPr>
          <a:lstStyle/>
          <a:p>
            <a:r>
              <a:rPr lang="ru-RU" sz="4800" dirty="0"/>
              <a:t>И даже… по кругу!</a:t>
            </a:r>
            <a:endParaRPr lang="en-US" sz="4800" dirty="0"/>
          </a:p>
          <a:p>
            <a:pPr marL="0" indent="0">
              <a:buNone/>
            </a:pPr>
            <a:r>
              <a:rPr lang="ru-RU" sz="3200" dirty="0"/>
              <a:t>Стиль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27F70-4DC1-480F-969E-32E134CBD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672" y="1136526"/>
            <a:ext cx="2669579" cy="276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59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Верстаем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по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ТЗ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Экран</a:t>
            </a:r>
            <a:r>
              <a:rPr lang="en-US" sz="2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карточки</a:t>
            </a:r>
            <a:r>
              <a:rPr lang="en-US" sz="2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пиццы</a:t>
            </a:r>
            <a:r>
              <a:rPr lang="en-US" sz="2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для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приложения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MotionPizza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E33127-0D33-4B04-933E-11FD958D1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264" y="908720"/>
            <a:ext cx="3132415" cy="5568739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6D4CE4D-2A65-4E3A-AFB6-614DBDAC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725" y="914762"/>
            <a:ext cx="3132415" cy="5568738"/>
          </a:xfrm>
          <a:prstGeom prst="rect">
            <a:avLst/>
          </a:prstGeom>
        </p:spPr>
      </p:pic>
      <p:sp>
        <p:nvSpPr>
          <p:cNvPr id="13" name="Arrow: Right 11">
            <a:extLst>
              <a:ext uri="{FF2B5EF4-FFF2-40B4-BE49-F238E27FC236}">
                <a16:creationId xmlns:a16="http://schemas.microsoft.com/office/drawing/2014/main" id="{25048DA9-8312-48FD-9EAE-BBA7AB66CABF}"/>
              </a:ext>
            </a:extLst>
          </p:cNvPr>
          <p:cNvSpPr/>
          <p:nvPr/>
        </p:nvSpPr>
        <p:spPr>
          <a:xfrm>
            <a:off x="6993405" y="3573016"/>
            <a:ext cx="1427868" cy="1172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F8B585-D40D-47EA-8E4E-691807B88122}"/>
              </a:ext>
            </a:extLst>
          </p:cNvPr>
          <p:cNvSpPr txBox="1"/>
          <p:nvPr/>
        </p:nvSpPr>
        <p:spPr>
          <a:xfrm>
            <a:off x="3047215" y="324669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Фишки</a:t>
            </a:r>
            <a:r>
              <a:rPr lang="en-US" dirty="0"/>
              <a:t>:</a:t>
            </a:r>
            <a:r>
              <a:rPr lang="ru-RU" dirty="0"/>
              <a:t> немного сумасшествия </a:t>
            </a:r>
          </a:p>
        </p:txBody>
      </p:sp>
    </p:spTree>
    <p:extLst>
      <p:ext uri="{BB962C8B-B14F-4D97-AF65-F5344CB8AC3E}">
        <p14:creationId xmlns:p14="http://schemas.microsoft.com/office/powerpoint/2010/main" val="1584624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9A162C-7F1D-4FDE-81C3-DEAF25B50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903749"/>
            <a:ext cx="3143948" cy="558924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59A0763-6E49-44FF-92CA-4E1A7F03A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903749"/>
            <a:ext cx="3143948" cy="558924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3DC0104-D59C-4121-AA04-D7D95082047E}"/>
              </a:ext>
            </a:extLst>
          </p:cNvPr>
          <p:cNvSpPr txBox="1">
            <a:spLocks/>
          </p:cNvSpPr>
          <p:nvPr/>
        </p:nvSpPr>
        <p:spPr>
          <a:xfrm>
            <a:off x="1055440" y="223671"/>
            <a:ext cx="8202474" cy="697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>
                <a:solidFill>
                  <a:srgbClr val="00497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И анимируем</a:t>
            </a:r>
          </a:p>
        </p:txBody>
      </p:sp>
      <p:sp>
        <p:nvSpPr>
          <p:cNvPr id="7" name="Стрелка: штриховая вправо 6">
            <a:extLst>
              <a:ext uri="{FF2B5EF4-FFF2-40B4-BE49-F238E27FC236}">
                <a16:creationId xmlns:a16="http://schemas.microsoft.com/office/drawing/2014/main" id="{A2D9F188-104F-47FF-9C3C-320F5C8F3ED5}"/>
              </a:ext>
            </a:extLst>
          </p:cNvPr>
          <p:cNvSpPr/>
          <p:nvPr/>
        </p:nvSpPr>
        <p:spPr>
          <a:xfrm>
            <a:off x="5348081" y="3284984"/>
            <a:ext cx="1776398" cy="105775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49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F03018-A9F4-4062-A65C-2A67F2EC1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23" t="28821" r="15570" b="31425"/>
          <a:stretch/>
        </p:blipFill>
        <p:spPr>
          <a:xfrm>
            <a:off x="9264352" y="2276872"/>
            <a:ext cx="2664296" cy="20494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0517" y="1844824"/>
            <a:ext cx="5833281" cy="222748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MotionLayout</a:t>
            </a:r>
            <a:r>
              <a:rPr lang="en-US" dirty="0"/>
              <a:t>: </a:t>
            </a:r>
            <a:br>
              <a:rPr lang="ru-RU" dirty="0"/>
            </a:br>
            <a:r>
              <a:rPr lang="ru-RU" dirty="0"/>
              <a:t>программируем полет пиццы</a:t>
            </a:r>
            <a:br>
              <a:rPr lang="en-US" dirty="0"/>
            </a:br>
            <a:r>
              <a:rPr lang="ru-RU" dirty="0"/>
              <a:t>на чистом </a:t>
            </a:r>
            <a:r>
              <a:rPr lang="en-US" dirty="0"/>
              <a:t>XML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1944" y="4072306"/>
            <a:ext cx="5833281" cy="1828800"/>
          </a:xfrm>
        </p:spPr>
        <p:txBody>
          <a:bodyPr>
            <a:normAutofit/>
          </a:bodyPr>
          <a:lstStyle/>
          <a:p>
            <a:r>
              <a:rPr lang="ru-RU" dirty="0"/>
              <a:t>Владимир Ильин </a:t>
            </a:r>
            <a:endParaRPr lang="en-US" dirty="0"/>
          </a:p>
          <a:p>
            <a:r>
              <a:rPr lang="ru-RU" dirty="0"/>
              <a:t>ТОЦ Москва</a:t>
            </a:r>
          </a:p>
          <a:p>
            <a:br>
              <a:rPr lang="ru-RU" dirty="0"/>
            </a:br>
            <a:r>
              <a:rPr lang="ru-RU" dirty="0"/>
              <a:t>С дизайном помогал Дмитрий Бухаров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4144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Неограниченная анимация!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35000" y="1498600"/>
            <a:ext cx="11557000" cy="4813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err="1"/>
              <a:t>MotionLayout</a:t>
            </a:r>
            <a:r>
              <a:rPr lang="en-US" sz="4800" dirty="0"/>
              <a:t> 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─ </a:t>
            </a:r>
            <a:r>
              <a:rPr lang="ru-RU" sz="4800" dirty="0"/>
              <a:t>подкласс </a:t>
            </a:r>
            <a:endParaRPr lang="en-US" sz="4800" dirty="0"/>
          </a:p>
          <a:p>
            <a:pPr marL="0" indent="0">
              <a:buNone/>
            </a:pPr>
            <a:r>
              <a:rPr lang="en-US" sz="4800" dirty="0" err="1"/>
              <a:t>ConstraintLayout</a:t>
            </a:r>
            <a:endParaRPr lang="ru-RU" sz="4800" dirty="0"/>
          </a:p>
          <a:p>
            <a:pPr marL="0" indent="0">
              <a:buNone/>
            </a:pPr>
            <a:endParaRPr lang="ru-RU" sz="4800" dirty="0"/>
          </a:p>
          <a:p>
            <a:pPr marL="0" indent="0">
              <a:buNone/>
            </a:pPr>
            <a:r>
              <a:rPr lang="ru-RU" sz="4800" dirty="0"/>
              <a:t>Даже кнопка есть</a:t>
            </a:r>
            <a:endParaRPr lang="en-US" sz="4800" dirty="0"/>
          </a:p>
          <a:p>
            <a:pPr marL="0" indent="0">
              <a:buNone/>
            </a:pPr>
            <a:endParaRPr lang="ru-RU" sz="4800" dirty="0"/>
          </a:p>
          <a:p>
            <a:endParaRPr lang="ru-RU" sz="4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3EBA85-91F0-4C18-8463-735D757B7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4" y="2636912"/>
            <a:ext cx="24860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6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Неораниченная анимация!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64515" y="175541"/>
            <a:ext cx="11557000" cy="48133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4800" dirty="0"/>
          </a:p>
          <a:p>
            <a:pPr marL="0" indent="0">
              <a:buNone/>
            </a:pPr>
            <a:r>
              <a:rPr lang="en-US" sz="4800" dirty="0" err="1"/>
              <a:t>ConstraintSet</a:t>
            </a:r>
            <a:r>
              <a:rPr lang="en-US" sz="4800" dirty="0"/>
              <a:t> – </a:t>
            </a:r>
            <a:r>
              <a:rPr lang="ru-RU" sz="4800" dirty="0"/>
              <a:t>набор размеров </a:t>
            </a:r>
            <a:br>
              <a:rPr lang="ru-RU" sz="4800" dirty="0"/>
            </a:br>
            <a:r>
              <a:rPr lang="ru-RU" sz="4800" dirty="0"/>
              <a:t>и привязок</a:t>
            </a:r>
          </a:p>
          <a:p>
            <a:pPr marL="0" indent="0">
              <a:buNone/>
            </a:pPr>
            <a:endParaRPr lang="ru-RU" sz="4800" dirty="0"/>
          </a:p>
          <a:p>
            <a:pPr marL="0" indent="0">
              <a:buNone/>
            </a:pPr>
            <a:endParaRPr lang="ru-RU" sz="4800" dirty="0"/>
          </a:p>
          <a:p>
            <a:endParaRPr lang="ru-RU" sz="4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6100387-9B55-4103-BDA1-997FD2166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808" y="2060848"/>
            <a:ext cx="6768752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ConstraintSet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</a:rPr>
              <a:t>:id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="@+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largecs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Constraint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</a:rPr>
              <a:t>:id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="@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pizza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</a:rPr>
              <a:t>:layout_width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="0dp"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</a:rPr>
              <a:t>:layout_height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="0dp"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</a:rPr>
              <a:t>:layout_marginLeft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="2dp"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</a:rPr>
              <a:t>:layout_marginTop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="2dp"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</a:rPr>
              <a:t>:layout_marginRight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="2dp"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</a:rPr>
              <a:t>:layout_marginBottom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="2dp"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</a:rPr>
              <a:t>:src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="@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pizza_ic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</a:rPr>
              <a:t>:layout_constraintBottom_toBottomOf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="@+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plate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</a:rPr>
              <a:t>:layout_constraintEnd_toEndOf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="@+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plate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</a:rPr>
              <a:t>:layout_constraintStart_toStartOf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="@+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plate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</a:rPr>
              <a:t>:layout_constraintTop_toTopOf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="@+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plate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/&gt;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ConstraintSet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526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Неограниченная анимация!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573846"/>
            <a:ext cx="11557000" cy="48133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4800" dirty="0"/>
          </a:p>
          <a:p>
            <a:pPr marL="0" indent="0">
              <a:buNone/>
            </a:pPr>
            <a:r>
              <a:rPr lang="en-US" sz="4800" dirty="0" err="1"/>
              <a:t>ConstraintSet</a:t>
            </a:r>
            <a:r>
              <a:rPr lang="en-US" sz="4800" dirty="0"/>
              <a:t> – </a:t>
            </a:r>
            <a:r>
              <a:rPr lang="ru-RU" sz="4800" dirty="0"/>
              <a:t>по умолчанию анимируются </a:t>
            </a:r>
            <a:r>
              <a:rPr lang="ru-RU" sz="4800" b="1" dirty="0"/>
              <a:t>только</a:t>
            </a:r>
            <a:r>
              <a:rPr lang="ru-RU" sz="4800" dirty="0"/>
              <a:t> размеры и привязки</a:t>
            </a:r>
          </a:p>
          <a:p>
            <a:pPr marL="0" indent="0">
              <a:buNone/>
            </a:pPr>
            <a:endParaRPr lang="ru-RU" sz="4800" dirty="0"/>
          </a:p>
          <a:p>
            <a:endParaRPr lang="ru-RU" sz="48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47D9168-4375-4CC6-8263-B06B293EB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448" y="3054152"/>
            <a:ext cx="8352928" cy="27084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ConstraintSet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</a:rPr>
              <a:t>:id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="@+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largecs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Constraint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</a:rPr>
              <a:t>:id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="@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pizza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</a:rPr>
              <a:t>:layout_width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="0dp"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</a:rPr>
              <a:t>:layout_height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="0dp"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CustomAttribute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</a:rPr>
              <a:t>:attributeName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</a:rPr>
              <a:t>:customStringValue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="700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руб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/&gt;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Constraint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ConstraintSet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850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Неограниченная анимация!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67354" y="1196752"/>
            <a:ext cx="11557000" cy="4813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Transition – </a:t>
            </a:r>
            <a:r>
              <a:rPr lang="ru-RU" sz="4800" dirty="0"/>
              <a:t>какой сет на какой заменить</a:t>
            </a:r>
            <a:endParaRPr lang="en-US" sz="4800" dirty="0"/>
          </a:p>
          <a:p>
            <a:pPr marL="0" indent="0">
              <a:buNone/>
            </a:pPr>
            <a:endParaRPr lang="ru-RU" sz="4800" dirty="0"/>
          </a:p>
          <a:p>
            <a:endParaRPr lang="ru-RU" sz="4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631C95A-FFF8-4EAB-BC12-CA414E29D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480" y="2929882"/>
            <a:ext cx="7321235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Transition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</a:rPr>
              <a:t>:constraintSetEnd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="@+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PizzaDesc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</a:rPr>
              <a:t>:constraintSetStart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="@+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smallcs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</a:rPr>
              <a:t>:targetId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="@+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pizza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/&gt;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Oval 10">
            <a:extLst>
              <a:ext uri="{FF2B5EF4-FFF2-40B4-BE49-F238E27FC236}">
                <a16:creationId xmlns:a16="http://schemas.microsoft.com/office/drawing/2014/main" id="{03A3AC74-B66B-4DC1-8125-19A162966128}"/>
              </a:ext>
            </a:extLst>
          </p:cNvPr>
          <p:cNvSpPr/>
          <p:nvPr/>
        </p:nvSpPr>
        <p:spPr>
          <a:xfrm>
            <a:off x="1991544" y="3837625"/>
            <a:ext cx="1800200" cy="949949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6A7C1C-5C24-4C25-80A9-53E3936624B4}"/>
              </a:ext>
            </a:extLst>
          </p:cNvPr>
          <p:cNvSpPr txBox="1"/>
          <p:nvPr/>
        </p:nvSpPr>
        <p:spPr>
          <a:xfrm>
            <a:off x="3359696" y="470079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Как запустить</a:t>
            </a:r>
          </a:p>
        </p:txBody>
      </p:sp>
    </p:spTree>
    <p:extLst>
      <p:ext uri="{BB962C8B-B14F-4D97-AF65-F5344CB8AC3E}">
        <p14:creationId xmlns:p14="http://schemas.microsoft.com/office/powerpoint/2010/main" val="3997648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Неораниченная анимация!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67354" y="1196752"/>
            <a:ext cx="11557000" cy="4813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Transition – </a:t>
            </a:r>
            <a:r>
              <a:rPr lang="ru-RU" sz="4800" dirty="0"/>
              <a:t>дополнительные параметры</a:t>
            </a:r>
            <a:endParaRPr lang="en-US" sz="4800" dirty="0"/>
          </a:p>
          <a:p>
            <a:pPr marL="0" indent="0">
              <a:buNone/>
            </a:pPr>
            <a:endParaRPr lang="ru-RU" sz="4800" dirty="0"/>
          </a:p>
          <a:p>
            <a:endParaRPr lang="ru-RU" sz="48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EE68FFC-4C9A-481E-B2FA-E74580F11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464" y="2524255"/>
            <a:ext cx="7869462" cy="2000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Transition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</a:rPr>
              <a:t>:duration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="2000"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</a:rPr>
              <a:t>:motionInterpolator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bounce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</a:rPr>
              <a:t>:constraintSetEnd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="@+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smallcs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</a:rPr>
              <a:t>:constraintSetStart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="@+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mediumcs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515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9009" y="3429000"/>
            <a:ext cx="8202474" cy="69771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ru-RU" dirty="0"/>
            </a:br>
            <a:r>
              <a:rPr lang="ru-RU" dirty="0"/>
              <a:t>Владимир Ильин ТОЦ Москва,</a:t>
            </a:r>
            <a:br>
              <a:rPr lang="ru-RU" dirty="0"/>
            </a:br>
            <a:br>
              <a:rPr lang="ru-RU" dirty="0"/>
            </a:br>
            <a:r>
              <a:rPr lang="en-US" dirty="0"/>
              <a:t>Motion</a:t>
            </a:r>
            <a:r>
              <a:rPr lang="ru-RU" dirty="0"/>
              <a:t> </a:t>
            </a:r>
            <a:r>
              <a:rPr lang="en-US" dirty="0"/>
              <a:t>Constraint</a:t>
            </a:r>
            <a:r>
              <a:rPr lang="ru-RU" dirty="0"/>
              <a:t>-</a:t>
            </a:r>
            <a:r>
              <a:rPr lang="ru-RU" dirty="0" err="1"/>
              <a:t>ович</a:t>
            </a:r>
            <a:r>
              <a:rPr lang="ru-RU" dirty="0"/>
              <a:t> </a:t>
            </a:r>
            <a:r>
              <a:rPr lang="en-US" dirty="0"/>
              <a:t>Layout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и Летающая </a:t>
            </a:r>
            <a:r>
              <a:rPr lang="ru-RU" dirty="0" err="1"/>
              <a:t>пепперони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en-US" dirty="0"/>
            </a:br>
            <a:endParaRPr lang="ru-RU" dirty="0"/>
          </a:p>
        </p:txBody>
      </p:sp>
      <p:pic>
        <p:nvPicPr>
          <p:cNvPr id="1026" name="Picture 2" descr="Новости: Летающая пицца! | Хочу-Поесть | Яндекс Дзен">
            <a:extLst>
              <a:ext uri="{FF2B5EF4-FFF2-40B4-BE49-F238E27FC236}">
                <a16:creationId xmlns:a16="http://schemas.microsoft.com/office/drawing/2014/main" id="{89FB6332-1A6F-4CBE-B794-168BC7FDD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808820"/>
            <a:ext cx="5265585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9DA0813-605F-43CF-BE3E-5A7FC0ACA6CB}"/>
              </a:ext>
            </a:extLst>
          </p:cNvPr>
          <p:cNvSpPr txBox="1">
            <a:spLocks/>
          </p:cNvSpPr>
          <p:nvPr/>
        </p:nvSpPr>
        <p:spPr>
          <a:xfrm>
            <a:off x="838200" y="211003"/>
            <a:ext cx="8202474" cy="697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>
                <a:solidFill>
                  <a:srgbClr val="00497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 вами были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846782-772F-4458-A9BB-2A6F15D52CF7}"/>
              </a:ext>
            </a:extLst>
          </p:cNvPr>
          <p:cNvSpPr txBox="1">
            <a:spLocks/>
          </p:cNvSpPr>
          <p:nvPr/>
        </p:nvSpPr>
        <p:spPr>
          <a:xfrm>
            <a:off x="2063552" y="5600421"/>
            <a:ext cx="7560840" cy="697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>
                <a:solidFill>
                  <a:srgbClr val="00497A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br>
              <a:rPr lang="ru-RU" dirty="0"/>
            </a:br>
            <a:br>
              <a:rPr lang="ru-RU" dirty="0"/>
            </a:br>
            <a:br>
              <a:rPr lang="ru-RU" sz="12800" dirty="0"/>
            </a:br>
            <a:r>
              <a:rPr lang="ru-RU" sz="9600" dirty="0"/>
              <a:t>*и да, еще, конечно, Дмитрий Бухаров </a:t>
            </a:r>
            <a:br>
              <a:rPr lang="ru-RU" sz="9600" dirty="0"/>
            </a:br>
            <a:r>
              <a:rPr lang="ru-RU" sz="9600" dirty="0"/>
              <a:t>   с его черно-рыжим </a:t>
            </a:r>
            <a:r>
              <a:rPr lang="ru-RU" sz="9600" dirty="0" err="1"/>
              <a:t>пиццедизайном</a:t>
            </a:r>
            <a:r>
              <a:rPr lang="ru-RU" sz="9600" dirty="0"/>
              <a:t> </a:t>
            </a:r>
            <a:br>
              <a:rPr lang="ru-RU" sz="12800" dirty="0"/>
            </a:br>
            <a:br>
              <a:rPr lang="en-US" sz="12800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631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1944" y="1197877"/>
            <a:ext cx="5833281" cy="2227482"/>
          </a:xfrm>
        </p:spPr>
        <p:txBody>
          <a:bodyPr>
            <a:normAutofit/>
          </a:bodyPr>
          <a:lstStyle/>
          <a:p>
            <a:r>
              <a:rPr lang="ru-RU" dirty="0"/>
              <a:t>Все тут</a:t>
            </a:r>
          </a:p>
        </p:txBody>
      </p:sp>
    </p:spTree>
    <p:extLst>
      <p:ext uri="{BB962C8B-B14F-4D97-AF65-F5344CB8AC3E}">
        <p14:creationId xmlns:p14="http://schemas.microsoft.com/office/powerpoint/2010/main" val="3240671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мастеркласса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35000" y="1498600"/>
            <a:ext cx="11557000" cy="4813300"/>
          </a:xfrm>
        </p:spPr>
        <p:txBody>
          <a:bodyPr>
            <a:normAutofit/>
          </a:bodyPr>
          <a:lstStyle/>
          <a:p>
            <a:r>
              <a:rPr lang="ru-RU" sz="4800" dirty="0"/>
              <a:t>Зачем?</a:t>
            </a:r>
          </a:p>
          <a:p>
            <a:r>
              <a:rPr lang="ru-RU" sz="4800" dirty="0"/>
              <a:t>Разные фишки</a:t>
            </a:r>
          </a:p>
          <a:p>
            <a:r>
              <a:rPr lang="ru-RU" sz="4800" dirty="0"/>
              <a:t>Практика</a:t>
            </a:r>
          </a:p>
          <a:p>
            <a:pPr lvl="1"/>
            <a:r>
              <a:rPr lang="ru-RU" sz="4400" dirty="0"/>
              <a:t>Вкусная верстка</a:t>
            </a:r>
          </a:p>
          <a:p>
            <a:pPr lvl="1"/>
            <a:r>
              <a:rPr lang="ru-RU" sz="4400" dirty="0"/>
              <a:t>Вкусная анимация</a:t>
            </a:r>
          </a:p>
          <a:p>
            <a:r>
              <a:rPr lang="ru-RU" sz="4800" dirty="0"/>
              <a:t>Анимация без границ</a:t>
            </a:r>
          </a:p>
        </p:txBody>
      </p:sp>
      <p:pic>
        <p:nvPicPr>
          <p:cNvPr id="1026" name="Picture 2" descr="карта острова сокровищ: 17 тыс изображений найдено в Яндекс ...">
            <a:extLst>
              <a:ext uri="{FF2B5EF4-FFF2-40B4-BE49-F238E27FC236}">
                <a16:creationId xmlns:a16="http://schemas.microsoft.com/office/drawing/2014/main" id="{BBBB6A65-7AFC-479D-B78E-822017E7E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6225">
            <a:off x="6258106" y="1333113"/>
            <a:ext cx="5565133" cy="429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883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Чего не хватало?</a:t>
            </a:r>
          </a:p>
        </p:txBody>
      </p:sp>
      <p:pic>
        <p:nvPicPr>
          <p:cNvPr id="2050" name="Picture 2" descr="Basics of Android layouts and views | by Mobile Development Group ...">
            <a:extLst>
              <a:ext uri="{FF2B5EF4-FFF2-40B4-BE49-F238E27FC236}">
                <a16:creationId xmlns:a16="http://schemas.microsoft.com/office/drawing/2014/main" id="{F5CCDBA2-896B-4671-871F-1C1BC9CC6A54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1408113"/>
            <a:ext cx="11557000" cy="474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37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Ну, например…</a:t>
            </a:r>
          </a:p>
        </p:txBody>
      </p:sp>
      <p:pic>
        <p:nvPicPr>
          <p:cNvPr id="3078" name="Picture 6" descr="Benin Flag">
            <a:extLst>
              <a:ext uri="{FF2B5EF4-FFF2-40B4-BE49-F238E27FC236}">
                <a16:creationId xmlns:a16="http://schemas.microsoft.com/office/drawing/2014/main" id="{54F45F76-E39B-40D5-AE07-4ABB3D261524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/>
          <a:stretch/>
        </p:blipFill>
        <p:spPr bwMode="auto">
          <a:xfrm>
            <a:off x="3469481" y="2060848"/>
            <a:ext cx="5253038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1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Визуальный редактор!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16C5B4-1EAC-4D99-86E6-441F0A0D422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143672" y="1059964"/>
            <a:ext cx="6257925" cy="556895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FD58CF04-CE69-416B-8D40-DB93452246B3}"/>
              </a:ext>
            </a:extLst>
          </p:cNvPr>
          <p:cNvSpPr txBox="1">
            <a:spLocks/>
          </p:cNvSpPr>
          <p:nvPr/>
        </p:nvSpPr>
        <p:spPr>
          <a:xfrm>
            <a:off x="983432" y="211003"/>
            <a:ext cx="8202474" cy="697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>
                <a:solidFill>
                  <a:srgbClr val="00497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Все в одном!</a:t>
            </a:r>
          </a:p>
        </p:txBody>
      </p:sp>
    </p:spTree>
    <p:extLst>
      <p:ext uri="{BB962C8B-B14F-4D97-AF65-F5344CB8AC3E}">
        <p14:creationId xmlns:p14="http://schemas.microsoft.com/office/powerpoint/2010/main" val="2300895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Фишки</a:t>
            </a:r>
            <a:r>
              <a:rPr lang="en-US" dirty="0"/>
              <a:t>: </a:t>
            </a:r>
            <a:r>
              <a:rPr lang="ru-RU" dirty="0"/>
              <a:t>с</a:t>
            </a:r>
            <a:r>
              <a:rPr lang="en-US" dirty="0" err="1"/>
              <a:t>onstrains</a:t>
            </a:r>
            <a:r>
              <a:rPr lang="en-US" dirty="0"/>
              <a:t> – </a:t>
            </a:r>
            <a:r>
              <a:rPr lang="ru-RU" dirty="0"/>
              <a:t>привязки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E0243D-992D-498C-9379-C4CC9CF966C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4011613"/>
            <a:ext cx="52197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1CD959-4D7C-44A3-B03C-077DDA0A1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491" y="1408670"/>
            <a:ext cx="2946037" cy="36130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4628C2-E5FB-4ECA-B1BA-8684C2E1F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71" y="1679929"/>
            <a:ext cx="26479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51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Фишки</a:t>
            </a:r>
            <a:r>
              <a:rPr lang="en-US" dirty="0"/>
              <a:t>: constrains - </a:t>
            </a:r>
            <a:r>
              <a:rPr lang="ru-RU" dirty="0"/>
              <a:t>привязки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6C1A1C-B348-4A78-8BA9-BE18E6E8DAC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677400" y="1066800"/>
            <a:ext cx="2514600" cy="2768600"/>
          </a:xfrm>
          <a:prstGeom prst="rect">
            <a:avLst/>
          </a:prstGeom>
          <a:effectLst>
            <a:outerShdw blurRad="2032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337DE-C360-43C4-B722-45B021BC0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7" y="2665969"/>
            <a:ext cx="104870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296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Фиолетовый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Тонкие сплошные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1077</Words>
  <Application>Microsoft Office PowerPoint</Application>
  <PresentationFormat>Широкоэкранный</PresentationFormat>
  <Paragraphs>73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4" baseType="lpstr">
      <vt:lpstr>Arial</vt:lpstr>
      <vt:lpstr>Samsung Sharp Sans</vt:lpstr>
      <vt:lpstr>SamsungOne 800C</vt:lpstr>
      <vt:lpstr>Times New Roman</vt:lpstr>
      <vt:lpstr>SamsungOne 450C</vt:lpstr>
      <vt:lpstr>Consolas</vt:lpstr>
      <vt:lpstr>Samsung Sharp Sans Bold</vt:lpstr>
      <vt:lpstr>Calibri</vt:lpstr>
      <vt:lpstr>Тема Office</vt:lpstr>
      <vt:lpstr>Презентация PowerPoint</vt:lpstr>
      <vt:lpstr>MotionLayout:  программируем полет пиццы на чистом XML</vt:lpstr>
      <vt:lpstr>Все тут</vt:lpstr>
      <vt:lpstr>План мастеркласса</vt:lpstr>
      <vt:lpstr>Чего не хватало?</vt:lpstr>
      <vt:lpstr>Ну, например…</vt:lpstr>
      <vt:lpstr>Визуальный редактор!</vt:lpstr>
      <vt:lpstr>Фишки: сonstrains – привязки</vt:lpstr>
      <vt:lpstr>Фишки: constrains - привязки</vt:lpstr>
      <vt:lpstr>Фишки: размеры</vt:lpstr>
      <vt:lpstr>Прием: перекрытия</vt:lpstr>
      <vt:lpstr>Фишки: align – выравнивание</vt:lpstr>
      <vt:lpstr>Фишки: gidelines – направляющие</vt:lpstr>
      <vt:lpstr>Фишки: barriers - барьеры</vt:lpstr>
      <vt:lpstr>Фишки: chains – цепочки</vt:lpstr>
      <vt:lpstr>Фишки: groups - группировка</vt:lpstr>
      <vt:lpstr>Фишки: немного сумасшествия </vt:lpstr>
      <vt:lpstr>Верстаем по ТЗ    Экран карточки пиццы  для приложения  MotionPizza </vt:lpstr>
      <vt:lpstr>Презентация PowerPoint</vt:lpstr>
      <vt:lpstr>Неограниченная анимация!</vt:lpstr>
      <vt:lpstr>Неораниченная анимация!</vt:lpstr>
      <vt:lpstr>Неограниченная анимация!</vt:lpstr>
      <vt:lpstr>Неограниченная анимация!</vt:lpstr>
      <vt:lpstr>Неораниченная анимация!</vt:lpstr>
      <vt:lpstr>  Владимир Ильин ТОЦ Москва,  Motion Constraint-ович Layout  и Летающая пепперони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IT Academy Kotlin Course</dc:title>
  <dc:creator>Roman Lesovoy</dc:creator>
  <cp:lastModifiedBy>Iljin Vladimir</cp:lastModifiedBy>
  <cp:revision>28</cp:revision>
  <dcterms:created xsi:type="dcterms:W3CDTF">2020-10-18T13:39:56Z</dcterms:created>
  <dcterms:modified xsi:type="dcterms:W3CDTF">2021-07-19T22:59:37Z</dcterms:modified>
</cp:coreProperties>
</file>